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0C8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038AFB2-1F49-4209-BDD7-2F182EA90814}" type="datetimeFigureOut">
              <a:rPr lang="en-US" smtClean="0"/>
              <a:pPr/>
              <a:t>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7990A8-FE82-420F-95E8-21F24C0B86DD}" type="slidenum">
              <a:rPr lang="en-US" smtClean="0"/>
              <a:pPr/>
              <a:t>‹#›</a:t>
            </a:fld>
            <a:endParaRPr lang="en-US"/>
          </a:p>
        </p:txBody>
      </p:sp>
    </p:spTree>
    <p:extLst>
      <p:ext uri="{BB962C8B-B14F-4D97-AF65-F5344CB8AC3E}">
        <p14:creationId xmlns:p14="http://schemas.microsoft.com/office/powerpoint/2010/main" xmlns="" val="2778233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38AFB2-1F49-4209-BDD7-2F182EA90814}" type="datetimeFigureOut">
              <a:rPr lang="en-US" smtClean="0"/>
              <a:pPr/>
              <a:t>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7990A8-FE82-420F-95E8-21F24C0B86DD}" type="slidenum">
              <a:rPr lang="en-US" smtClean="0"/>
              <a:pPr/>
              <a:t>‹#›</a:t>
            </a:fld>
            <a:endParaRPr lang="en-US"/>
          </a:p>
        </p:txBody>
      </p:sp>
    </p:spTree>
    <p:extLst>
      <p:ext uri="{BB962C8B-B14F-4D97-AF65-F5344CB8AC3E}">
        <p14:creationId xmlns:p14="http://schemas.microsoft.com/office/powerpoint/2010/main" xmlns="" val="275902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38AFB2-1F49-4209-BDD7-2F182EA90814}" type="datetimeFigureOut">
              <a:rPr lang="en-US" smtClean="0"/>
              <a:pPr/>
              <a:t>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7990A8-FE82-420F-95E8-21F24C0B86DD}" type="slidenum">
              <a:rPr lang="en-US" smtClean="0"/>
              <a:pPr/>
              <a:t>‹#›</a:t>
            </a:fld>
            <a:endParaRPr lang="en-US"/>
          </a:p>
        </p:txBody>
      </p:sp>
    </p:spTree>
    <p:extLst>
      <p:ext uri="{BB962C8B-B14F-4D97-AF65-F5344CB8AC3E}">
        <p14:creationId xmlns:p14="http://schemas.microsoft.com/office/powerpoint/2010/main" xmlns="" val="2464541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38AFB2-1F49-4209-BDD7-2F182EA90814}" type="datetimeFigureOut">
              <a:rPr lang="en-US" smtClean="0"/>
              <a:pPr/>
              <a:t>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7990A8-FE82-420F-95E8-21F24C0B86DD}" type="slidenum">
              <a:rPr lang="en-US" smtClean="0"/>
              <a:pPr/>
              <a:t>‹#›</a:t>
            </a:fld>
            <a:endParaRPr lang="en-US"/>
          </a:p>
        </p:txBody>
      </p:sp>
    </p:spTree>
    <p:extLst>
      <p:ext uri="{BB962C8B-B14F-4D97-AF65-F5344CB8AC3E}">
        <p14:creationId xmlns:p14="http://schemas.microsoft.com/office/powerpoint/2010/main" xmlns="" val="2968509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38AFB2-1F49-4209-BDD7-2F182EA90814}" type="datetimeFigureOut">
              <a:rPr lang="en-US" smtClean="0"/>
              <a:pPr/>
              <a:t>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7990A8-FE82-420F-95E8-21F24C0B86DD}" type="slidenum">
              <a:rPr lang="en-US" smtClean="0"/>
              <a:pPr/>
              <a:t>‹#›</a:t>
            </a:fld>
            <a:endParaRPr lang="en-US"/>
          </a:p>
        </p:txBody>
      </p:sp>
    </p:spTree>
    <p:extLst>
      <p:ext uri="{BB962C8B-B14F-4D97-AF65-F5344CB8AC3E}">
        <p14:creationId xmlns:p14="http://schemas.microsoft.com/office/powerpoint/2010/main" xmlns="" val="2600497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038AFB2-1F49-4209-BDD7-2F182EA90814}" type="datetimeFigureOut">
              <a:rPr lang="en-US" smtClean="0"/>
              <a:pPr/>
              <a:t>2/10/2016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7990A8-FE82-420F-95E8-21F24C0B86DD}" type="slidenum">
              <a:rPr lang="en-US" smtClean="0"/>
              <a:pPr/>
              <a:t>‹#›</a:t>
            </a:fld>
            <a:endParaRPr lang="en-US"/>
          </a:p>
        </p:txBody>
      </p:sp>
    </p:spTree>
    <p:extLst>
      <p:ext uri="{BB962C8B-B14F-4D97-AF65-F5344CB8AC3E}">
        <p14:creationId xmlns:p14="http://schemas.microsoft.com/office/powerpoint/2010/main" xmlns="" val="2520757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038AFB2-1F49-4209-BDD7-2F182EA90814}" type="datetimeFigureOut">
              <a:rPr lang="en-US" smtClean="0"/>
              <a:pPr/>
              <a:t>2/10/2016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7990A8-FE82-420F-95E8-21F24C0B86DD}" type="slidenum">
              <a:rPr lang="en-US" smtClean="0"/>
              <a:pPr/>
              <a:t>‹#›</a:t>
            </a:fld>
            <a:endParaRPr lang="en-US"/>
          </a:p>
        </p:txBody>
      </p:sp>
    </p:spTree>
    <p:extLst>
      <p:ext uri="{BB962C8B-B14F-4D97-AF65-F5344CB8AC3E}">
        <p14:creationId xmlns:p14="http://schemas.microsoft.com/office/powerpoint/2010/main" xmlns="" val="1289591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038AFB2-1F49-4209-BDD7-2F182EA90814}" type="datetimeFigureOut">
              <a:rPr lang="en-US" smtClean="0"/>
              <a:pPr/>
              <a:t>2/10/2016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57990A8-FE82-420F-95E8-21F24C0B86DD}" type="slidenum">
              <a:rPr lang="en-US" smtClean="0"/>
              <a:pPr/>
              <a:t>‹#›</a:t>
            </a:fld>
            <a:endParaRPr lang="en-US"/>
          </a:p>
        </p:txBody>
      </p:sp>
    </p:spTree>
    <p:extLst>
      <p:ext uri="{BB962C8B-B14F-4D97-AF65-F5344CB8AC3E}">
        <p14:creationId xmlns:p14="http://schemas.microsoft.com/office/powerpoint/2010/main" xmlns="" val="1251292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38AFB2-1F49-4209-BDD7-2F182EA90814}" type="datetimeFigureOut">
              <a:rPr lang="en-US" smtClean="0"/>
              <a:pPr/>
              <a:t>2/10/2016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57990A8-FE82-420F-95E8-21F24C0B86DD}" type="slidenum">
              <a:rPr lang="en-US" smtClean="0"/>
              <a:pPr/>
              <a:t>‹#›</a:t>
            </a:fld>
            <a:endParaRPr lang="en-US"/>
          </a:p>
        </p:txBody>
      </p:sp>
    </p:spTree>
    <p:extLst>
      <p:ext uri="{BB962C8B-B14F-4D97-AF65-F5344CB8AC3E}">
        <p14:creationId xmlns:p14="http://schemas.microsoft.com/office/powerpoint/2010/main" xmlns="" val="1663308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38AFB2-1F49-4209-BDD7-2F182EA90814}" type="datetimeFigureOut">
              <a:rPr lang="en-US" smtClean="0"/>
              <a:pPr/>
              <a:t>2/10/2016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7990A8-FE82-420F-95E8-21F24C0B86DD}" type="slidenum">
              <a:rPr lang="en-US" smtClean="0"/>
              <a:pPr/>
              <a:t>‹#›</a:t>
            </a:fld>
            <a:endParaRPr lang="en-US"/>
          </a:p>
        </p:txBody>
      </p:sp>
    </p:spTree>
    <p:extLst>
      <p:ext uri="{BB962C8B-B14F-4D97-AF65-F5344CB8AC3E}">
        <p14:creationId xmlns:p14="http://schemas.microsoft.com/office/powerpoint/2010/main" xmlns="" val="795969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38AFB2-1F49-4209-BDD7-2F182EA90814}" type="datetimeFigureOut">
              <a:rPr lang="en-US" smtClean="0"/>
              <a:pPr/>
              <a:t>2/10/2016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7990A8-FE82-420F-95E8-21F24C0B86DD}" type="slidenum">
              <a:rPr lang="en-US" smtClean="0"/>
              <a:pPr/>
              <a:t>‹#›</a:t>
            </a:fld>
            <a:endParaRPr lang="en-US"/>
          </a:p>
        </p:txBody>
      </p:sp>
    </p:spTree>
    <p:extLst>
      <p:ext uri="{BB962C8B-B14F-4D97-AF65-F5344CB8AC3E}">
        <p14:creationId xmlns:p14="http://schemas.microsoft.com/office/powerpoint/2010/main" xmlns="" val="2710642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38AFB2-1F49-4209-BDD7-2F182EA90814}" type="datetimeFigureOut">
              <a:rPr lang="en-US" smtClean="0"/>
              <a:pPr/>
              <a:t>2/10/2016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7990A8-FE82-420F-95E8-21F24C0B86DD}" type="slidenum">
              <a:rPr lang="en-US" smtClean="0"/>
              <a:pPr/>
              <a:t>‹#›</a:t>
            </a:fld>
            <a:endParaRPr lang="en-US"/>
          </a:p>
        </p:txBody>
      </p:sp>
    </p:spTree>
    <p:extLst>
      <p:ext uri="{BB962C8B-B14F-4D97-AF65-F5344CB8AC3E}">
        <p14:creationId xmlns:p14="http://schemas.microsoft.com/office/powerpoint/2010/main" xmlns="" val="29302663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scpr.org/blogs/multiamerican/2014/03/21/16152/sca-5-chinese-americans-immigrants-asian-american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828800" y="1371600"/>
            <a:ext cx="5181600" cy="24384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676401"/>
            <a:ext cx="7772400" cy="1924050"/>
          </a:xfrm>
        </p:spPr>
        <p:txBody>
          <a:bodyPr>
            <a:normAutofit fontScale="90000"/>
          </a:bodyPr>
          <a:lstStyle/>
          <a:p>
            <a:r>
              <a:rPr lang="en-US" b="1" dirty="0" smtClean="0">
                <a:latin typeface="+mn-lt"/>
              </a:rPr>
              <a:t>Civic Engagement</a:t>
            </a:r>
            <a:br>
              <a:rPr lang="en-US" b="1" dirty="0" smtClean="0">
                <a:latin typeface="+mn-lt"/>
              </a:rPr>
            </a:br>
            <a:r>
              <a:rPr lang="en-US" altLang="ja-JP" b="1" dirty="0" smtClean="0">
                <a:latin typeface="+mn-lt"/>
              </a:rPr>
              <a:t/>
            </a:r>
            <a:br>
              <a:rPr lang="en-US" altLang="ja-JP" b="1" dirty="0" smtClean="0">
                <a:latin typeface="+mn-lt"/>
              </a:rPr>
            </a:br>
            <a:r>
              <a:rPr lang="en-US" altLang="ja-JP" sz="3600" b="1" dirty="0" smtClean="0">
                <a:latin typeface="+mn-lt"/>
              </a:rPr>
              <a:t>-- A New Role for CCCA --</a:t>
            </a:r>
            <a:endParaRPr lang="en-US" sz="3600" b="1" dirty="0">
              <a:latin typeface="+mn-lt"/>
            </a:endParaRPr>
          </a:p>
        </p:txBody>
      </p:sp>
      <p:sp>
        <p:nvSpPr>
          <p:cNvPr id="3" name="Subtitle 2"/>
          <p:cNvSpPr>
            <a:spLocks noGrp="1"/>
          </p:cNvSpPr>
          <p:nvPr>
            <p:ph type="subTitle" idx="1"/>
          </p:nvPr>
        </p:nvSpPr>
        <p:spPr>
          <a:xfrm>
            <a:off x="1371600" y="4343400"/>
            <a:ext cx="6400800" cy="1752600"/>
          </a:xfrm>
        </p:spPr>
        <p:txBody>
          <a:bodyPr/>
          <a:lstStyle/>
          <a:p>
            <a:r>
              <a:rPr lang="en-US" b="1" dirty="0" smtClean="0">
                <a:solidFill>
                  <a:schemeClr val="tx1"/>
                </a:solidFill>
              </a:rPr>
              <a:t>A </a:t>
            </a:r>
            <a:r>
              <a:rPr lang="en-US" b="1" dirty="0" smtClean="0">
                <a:solidFill>
                  <a:schemeClr val="tx1"/>
                </a:solidFill>
                <a:latin typeface="Arial Narrow" panose="020B0606020202030204" pitchFamily="34" charset="0"/>
              </a:rPr>
              <a:t>framework</a:t>
            </a:r>
            <a:r>
              <a:rPr lang="en-US" b="1" dirty="0" smtClean="0">
                <a:solidFill>
                  <a:schemeClr val="tx1"/>
                </a:solidFill>
              </a:rPr>
              <a:t> for discussion</a:t>
            </a:r>
          </a:p>
          <a:p>
            <a:r>
              <a:rPr lang="en-US" b="1" dirty="0" smtClean="0">
                <a:solidFill>
                  <a:schemeClr val="tx1"/>
                </a:solidFill>
              </a:rPr>
              <a:t>12/13/2014</a:t>
            </a:r>
            <a:endParaRPr lang="en-US" b="1" dirty="0">
              <a:solidFill>
                <a:schemeClr val="tx1"/>
              </a:solidFill>
            </a:endParaRPr>
          </a:p>
        </p:txBody>
      </p:sp>
    </p:spTree>
    <p:extLst>
      <p:ext uri="{BB962C8B-B14F-4D97-AF65-F5344CB8AC3E}">
        <p14:creationId xmlns:p14="http://schemas.microsoft.com/office/powerpoint/2010/main" xmlns="" val="20507946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75939" y="685800"/>
            <a:ext cx="8077200" cy="5632311"/>
          </a:xfrm>
          <a:prstGeom prst="rect">
            <a:avLst/>
          </a:prstGeom>
        </p:spPr>
        <p:txBody>
          <a:bodyPr wrap="square">
            <a:spAutoFit/>
          </a:bodyPr>
          <a:lstStyle/>
          <a:p>
            <a:r>
              <a:rPr lang="en-US" b="1" dirty="0" smtClean="0"/>
              <a:t>BYLAWS OF THE CONEJO CHINESE CULTURAL ASSOCIATION</a:t>
            </a:r>
            <a:r>
              <a:rPr lang="en-US" sz="1600" b="1" dirty="0" smtClean="0"/>
              <a:t>   </a:t>
            </a:r>
            <a:r>
              <a:rPr lang="en-US" sz="1400" b="1" dirty="0" smtClean="0"/>
              <a:t>(Amended on June 09, 2012)</a:t>
            </a:r>
            <a:endParaRPr lang="en-US" sz="1600" b="1" dirty="0" smtClean="0"/>
          </a:p>
          <a:p>
            <a:endParaRPr lang="en-US" b="1" dirty="0" smtClean="0"/>
          </a:p>
          <a:p>
            <a:r>
              <a:rPr lang="en-US" b="1" dirty="0" smtClean="0"/>
              <a:t>II. Objectives</a:t>
            </a:r>
          </a:p>
          <a:p>
            <a:endParaRPr lang="en-US" dirty="0" smtClean="0"/>
          </a:p>
          <a:p>
            <a:r>
              <a:rPr lang="en-US" dirty="0" smtClean="0"/>
              <a:t>CCCA </a:t>
            </a:r>
            <a:r>
              <a:rPr lang="en-US" u="sng" dirty="0" smtClean="0"/>
              <a:t>is </a:t>
            </a:r>
            <a:r>
              <a:rPr lang="en-US" b="1" u="sng" dirty="0" smtClean="0"/>
              <a:t>to engage in activities that will contribute to the well-being of the local Chinese American community</a:t>
            </a:r>
            <a:r>
              <a:rPr lang="en-US" b="1" dirty="0" smtClean="0"/>
              <a:t>.</a:t>
            </a:r>
            <a:r>
              <a:rPr lang="en-US" dirty="0" smtClean="0"/>
              <a:t> Specifically, CCCA was created to:</a:t>
            </a:r>
          </a:p>
          <a:p>
            <a:endParaRPr lang="en-US" dirty="0" smtClean="0"/>
          </a:p>
          <a:p>
            <a:pPr marL="285750" indent="-285750">
              <a:buFont typeface="Wingdings" panose="05000000000000000000" pitchFamily="2" charset="2"/>
              <a:buChar char="Ø"/>
            </a:pPr>
            <a:r>
              <a:rPr lang="en-US" dirty="0" smtClean="0"/>
              <a:t>Organize and sponsor educational, cultural, and recreational activities, and provide selected social services to its members.</a:t>
            </a:r>
          </a:p>
          <a:p>
            <a:pPr marL="285750" indent="-285750">
              <a:buFont typeface="Wingdings" panose="05000000000000000000" pitchFamily="2" charset="2"/>
              <a:buChar char="Ø"/>
            </a:pPr>
            <a:r>
              <a:rPr lang="en-US" dirty="0" smtClean="0"/>
              <a:t>Provide sustained instruction and training to its members and families in order to enhance awareness and appreciation of Chinese culture and language.</a:t>
            </a:r>
          </a:p>
          <a:p>
            <a:pPr marL="285750" indent="-285750">
              <a:buFont typeface="Wingdings" panose="05000000000000000000" pitchFamily="2" charset="2"/>
              <a:buChar char="Ø"/>
            </a:pPr>
            <a:r>
              <a:rPr lang="en-US" dirty="0" smtClean="0"/>
              <a:t>Promote and </a:t>
            </a:r>
            <a:r>
              <a:rPr lang="en-US" b="1" u="sng" dirty="0" smtClean="0"/>
              <a:t>participate in </a:t>
            </a:r>
            <a:r>
              <a:rPr lang="en-US" dirty="0" smtClean="0"/>
              <a:t>cultural exchanges and </a:t>
            </a:r>
            <a:r>
              <a:rPr lang="en-US" b="1" u="sng" dirty="0" smtClean="0"/>
              <a:t>civic activities</a:t>
            </a:r>
            <a:r>
              <a:rPr lang="en-US" b="1" dirty="0" smtClean="0"/>
              <a:t> </a:t>
            </a:r>
            <a:r>
              <a:rPr lang="en-US" dirty="0" smtClean="0"/>
              <a:t>representing the local Chinese American community.</a:t>
            </a:r>
          </a:p>
          <a:p>
            <a:pPr marL="285750" indent="-285750">
              <a:buFont typeface="Wingdings" panose="05000000000000000000" pitchFamily="2" charset="2"/>
              <a:buChar char="Ø"/>
            </a:pPr>
            <a:endParaRPr lang="en-US" dirty="0" smtClean="0"/>
          </a:p>
          <a:p>
            <a:r>
              <a:rPr lang="en-US" b="1" dirty="0" smtClean="0"/>
              <a:t>III. Policy</a:t>
            </a:r>
          </a:p>
          <a:p>
            <a:endParaRPr lang="en-US" dirty="0" smtClean="0"/>
          </a:p>
          <a:p>
            <a:r>
              <a:rPr lang="en-US" dirty="0" smtClean="0"/>
              <a:t>CCCA shall be a non-profit, </a:t>
            </a:r>
            <a:r>
              <a:rPr lang="en-US" b="1" u="sng" dirty="0" smtClean="0"/>
              <a:t>non-politica</a:t>
            </a:r>
            <a:r>
              <a:rPr lang="en-US" b="1" dirty="0" smtClean="0"/>
              <a:t>l</a:t>
            </a:r>
            <a:r>
              <a:rPr lang="en-US" dirty="0" smtClean="0"/>
              <a:t>, non-sectarian, non-religious, and non-discriminatory organization. In carrying out the above objectives, the CCCA shall exclude no person from service because of race, age, sex, color, or creed, and shall not permit any segregation of those who serve because of any such factors.</a:t>
            </a:r>
            <a:endParaRPr lang="en-US" dirty="0"/>
          </a:p>
        </p:txBody>
      </p:sp>
    </p:spTree>
    <p:extLst>
      <p:ext uri="{BB962C8B-B14F-4D97-AF65-F5344CB8AC3E}">
        <p14:creationId xmlns:p14="http://schemas.microsoft.com/office/powerpoint/2010/main" xmlns="" val="34265265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609600" y="1524000"/>
            <a:ext cx="7772400" cy="10668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81000" y="152400"/>
            <a:ext cx="8229600" cy="1143000"/>
          </a:xfrm>
        </p:spPr>
        <p:txBody>
          <a:bodyPr>
            <a:normAutofit fontScale="90000"/>
          </a:bodyPr>
          <a:lstStyle/>
          <a:p>
            <a:r>
              <a:rPr lang="en-US" sz="3600" dirty="0" smtClean="0"/>
              <a:t>Rationale for </a:t>
            </a:r>
            <a:r>
              <a:rPr lang="en-US" dirty="0" smtClean="0"/>
              <a:t/>
            </a:r>
            <a:br>
              <a:rPr lang="en-US" dirty="0" smtClean="0"/>
            </a:br>
            <a:r>
              <a:rPr lang="en-US" dirty="0" smtClean="0"/>
              <a:t>Enhanced Civic </a:t>
            </a:r>
            <a:r>
              <a:rPr lang="en-US" dirty="0"/>
              <a:t>E</a:t>
            </a:r>
            <a:r>
              <a:rPr lang="en-US" dirty="0" smtClean="0"/>
              <a:t>ngagement</a:t>
            </a:r>
            <a:endParaRPr lang="en-US" dirty="0"/>
          </a:p>
        </p:txBody>
      </p:sp>
      <p:sp>
        <p:nvSpPr>
          <p:cNvPr id="3" name="Content Placeholder 2"/>
          <p:cNvSpPr>
            <a:spLocks noGrp="1"/>
          </p:cNvSpPr>
          <p:nvPr>
            <p:ph idx="1"/>
          </p:nvPr>
        </p:nvSpPr>
        <p:spPr>
          <a:xfrm>
            <a:off x="685800" y="1676400"/>
            <a:ext cx="7772400" cy="4525963"/>
          </a:xfrm>
        </p:spPr>
        <p:txBody>
          <a:bodyPr>
            <a:normAutofit fontScale="77500" lnSpcReduction="20000"/>
          </a:bodyPr>
          <a:lstStyle/>
          <a:p>
            <a:pPr marL="0" indent="0">
              <a:buNone/>
            </a:pPr>
            <a:r>
              <a:rPr lang="en-US" sz="2600" b="1" dirty="0" smtClean="0"/>
              <a:t>An under-emphasized role that can be important in the process of protecting and improving the well being of the Chinese American community in the new environment</a:t>
            </a:r>
          </a:p>
          <a:p>
            <a:pPr marL="0" indent="0">
              <a:buNone/>
            </a:pPr>
            <a:endParaRPr lang="en-US" sz="2600" b="1" dirty="0" smtClean="0"/>
          </a:p>
          <a:p>
            <a:pPr lvl="1"/>
            <a:r>
              <a:rPr lang="en-US" sz="2400" b="1" dirty="0"/>
              <a:t>Secure justice and fair treatment to all</a:t>
            </a:r>
            <a:r>
              <a:rPr lang="en-US" sz="2400" dirty="0"/>
              <a:t>, especially </a:t>
            </a:r>
            <a:r>
              <a:rPr lang="en-US" sz="2400" dirty="0" smtClean="0"/>
              <a:t>for the legal rights </a:t>
            </a:r>
            <a:r>
              <a:rPr lang="en-US" sz="2400" dirty="0"/>
              <a:t>of Chinese </a:t>
            </a:r>
            <a:r>
              <a:rPr lang="en-US" sz="2400" dirty="0" smtClean="0"/>
              <a:t>Americans</a:t>
            </a:r>
          </a:p>
          <a:p>
            <a:pPr marL="457200" lvl="1" indent="0">
              <a:buNone/>
            </a:pPr>
            <a:endParaRPr lang="en-US" sz="2400" dirty="0"/>
          </a:p>
          <a:p>
            <a:pPr lvl="2"/>
            <a:r>
              <a:rPr lang="en-US" sz="2000" dirty="0" smtClean="0"/>
              <a:t>Advocate key issues in legislation process (setting rules)</a:t>
            </a:r>
          </a:p>
          <a:p>
            <a:pPr lvl="2"/>
            <a:r>
              <a:rPr lang="en-US" sz="2000" dirty="0" smtClean="0"/>
              <a:t>Speak out against discrimination/defamation</a:t>
            </a:r>
          </a:p>
          <a:p>
            <a:pPr lvl="2"/>
            <a:r>
              <a:rPr lang="en-US" sz="2000" dirty="0" smtClean="0"/>
              <a:t>Changing stereo-typed perception</a:t>
            </a:r>
          </a:p>
          <a:p>
            <a:pPr marL="914400" lvl="2" indent="0">
              <a:buNone/>
            </a:pPr>
            <a:endParaRPr lang="en-US" sz="2000" dirty="0" smtClean="0"/>
          </a:p>
          <a:p>
            <a:pPr lvl="1">
              <a:buFont typeface="Wingdings" panose="05000000000000000000" pitchFamily="2" charset="2"/>
              <a:buChar char="Ø"/>
            </a:pPr>
            <a:r>
              <a:rPr lang="en-US" sz="2400" dirty="0" smtClean="0"/>
              <a:t>Strengthen political influence</a:t>
            </a:r>
          </a:p>
          <a:p>
            <a:pPr marL="457200" lvl="1" indent="0">
              <a:buNone/>
            </a:pPr>
            <a:endParaRPr lang="en-US" sz="2400" dirty="0" smtClean="0"/>
          </a:p>
          <a:p>
            <a:pPr lvl="2"/>
            <a:r>
              <a:rPr lang="en-US" sz="2000" dirty="0" smtClean="0"/>
              <a:t>Proactively participate in election-related civic activities as a responsible citizen group</a:t>
            </a:r>
            <a:endParaRPr lang="en-US" sz="2000" dirty="0"/>
          </a:p>
          <a:p>
            <a:pPr lvl="2"/>
            <a:r>
              <a:rPr lang="en-US" sz="2000" dirty="0" smtClean="0"/>
              <a:t>Build up political capital from all parties</a:t>
            </a:r>
          </a:p>
          <a:p>
            <a:pPr lvl="2"/>
            <a:r>
              <a:rPr lang="en-US" sz="2000" dirty="0" smtClean="0"/>
              <a:t>Gain experience and sophistication in civic engagement practices</a:t>
            </a:r>
          </a:p>
          <a:p>
            <a:pPr lvl="2"/>
            <a:endParaRPr lang="en-US" dirty="0" smtClean="0"/>
          </a:p>
        </p:txBody>
      </p:sp>
    </p:spTree>
    <p:extLst>
      <p:ext uri="{BB962C8B-B14F-4D97-AF65-F5344CB8AC3E}">
        <p14:creationId xmlns:p14="http://schemas.microsoft.com/office/powerpoint/2010/main" xmlns="" val="3867464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1" end="11"/>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cs typeface="Arial" panose="020B0604020202020204" pitchFamily="34" charset="0"/>
              </a:rPr>
              <a:t>CCCA Position</a:t>
            </a:r>
            <a:endParaRPr lang="en-US" dirty="0">
              <a:cs typeface="Arial" panose="020B0604020202020204" pitchFamily="34" charset="0"/>
            </a:endParaRPr>
          </a:p>
        </p:txBody>
      </p:sp>
      <p:sp>
        <p:nvSpPr>
          <p:cNvPr id="3" name="Content Placeholder 2"/>
          <p:cNvSpPr>
            <a:spLocks noGrp="1"/>
          </p:cNvSpPr>
          <p:nvPr>
            <p:ph idx="1"/>
          </p:nvPr>
        </p:nvSpPr>
        <p:spPr>
          <a:xfrm>
            <a:off x="457200" y="1524000"/>
            <a:ext cx="8229600" cy="4525963"/>
          </a:xfrm>
        </p:spPr>
        <p:txBody>
          <a:bodyPr>
            <a:normAutofit/>
          </a:bodyPr>
          <a:lstStyle/>
          <a:p>
            <a:r>
              <a:rPr lang="en-US" sz="2400" dirty="0">
                <a:cs typeface="Arial" panose="020B0604020202020204" pitchFamily="34" charset="0"/>
              </a:rPr>
              <a:t>D</a:t>
            </a:r>
            <a:r>
              <a:rPr lang="en-US" sz="2400" dirty="0" smtClean="0">
                <a:cs typeface="Arial" panose="020B0604020202020204" pitchFamily="34" charset="0"/>
              </a:rPr>
              <a:t>riven by </a:t>
            </a:r>
            <a:r>
              <a:rPr lang="en-US" sz="2400" b="1" i="1" dirty="0" smtClean="0">
                <a:cs typeface="Arial" panose="020B0604020202020204" pitchFamily="34" charset="0"/>
              </a:rPr>
              <a:t>specific issues</a:t>
            </a:r>
          </a:p>
          <a:p>
            <a:r>
              <a:rPr lang="en-US" sz="2400" b="1" i="1" dirty="0">
                <a:cs typeface="Arial" panose="020B0604020202020204" pitchFamily="34" charset="0"/>
              </a:rPr>
              <a:t>N</a:t>
            </a:r>
            <a:r>
              <a:rPr lang="en-US" sz="2400" b="1" i="1" dirty="0" smtClean="0">
                <a:cs typeface="Arial" panose="020B0604020202020204" pitchFamily="34" charset="0"/>
              </a:rPr>
              <a:t>on-Partisan</a:t>
            </a:r>
          </a:p>
          <a:p>
            <a:r>
              <a:rPr lang="en-US" sz="2400" dirty="0" smtClean="0">
                <a:cs typeface="Arial" panose="020B0604020202020204" pitchFamily="34" charset="0"/>
              </a:rPr>
              <a:t>Engage in civic processes as a responsible </a:t>
            </a:r>
            <a:r>
              <a:rPr lang="en-US" sz="2400" b="1" i="1" dirty="0" smtClean="0">
                <a:cs typeface="Arial" panose="020B0604020202020204" pitchFamily="34" charset="0"/>
              </a:rPr>
              <a:t>citizen’s group</a:t>
            </a:r>
          </a:p>
          <a:p>
            <a:pPr lvl="1"/>
            <a:r>
              <a:rPr lang="en-US" sz="2000" dirty="0" smtClean="0">
                <a:cs typeface="Arial" panose="020B0604020202020204" pitchFamily="34" charset="0"/>
              </a:rPr>
              <a:t>Conduct education on process</a:t>
            </a:r>
          </a:p>
          <a:p>
            <a:pPr lvl="1"/>
            <a:r>
              <a:rPr lang="en-US" sz="2000" dirty="0" smtClean="0">
                <a:cs typeface="Arial" panose="020B0604020202020204" pitchFamily="34" charset="0"/>
              </a:rPr>
              <a:t>Provide impartial and relevant information</a:t>
            </a:r>
          </a:p>
          <a:p>
            <a:pPr lvl="1"/>
            <a:r>
              <a:rPr lang="en-US" sz="2000" dirty="0">
                <a:cs typeface="Arial" panose="020B0604020202020204" pitchFamily="34" charset="0"/>
              </a:rPr>
              <a:t>Encourage </a:t>
            </a:r>
            <a:r>
              <a:rPr lang="en-US" sz="2000" dirty="0" smtClean="0">
                <a:cs typeface="Arial" panose="020B0604020202020204" pitchFamily="34" charset="0"/>
              </a:rPr>
              <a:t>participation</a:t>
            </a:r>
            <a:endParaRPr lang="en-US" sz="2000" dirty="0">
              <a:cs typeface="Arial" panose="020B0604020202020204" pitchFamily="34" charset="0"/>
            </a:endParaRPr>
          </a:p>
          <a:p>
            <a:pPr lvl="1"/>
            <a:r>
              <a:rPr lang="en-US" sz="2000" dirty="0" smtClean="0">
                <a:cs typeface="Arial" panose="020B0604020202020204" pitchFamily="34" charset="0"/>
              </a:rPr>
              <a:t>Respect individual decisions</a:t>
            </a:r>
          </a:p>
          <a:p>
            <a:r>
              <a:rPr lang="en-US" sz="2400" dirty="0" smtClean="0">
                <a:cs typeface="Arial" panose="020B0604020202020204" pitchFamily="34" charset="0"/>
              </a:rPr>
              <a:t>Recognize the rights of members to campaign for personal political preferences; </a:t>
            </a:r>
            <a:r>
              <a:rPr lang="en-US" sz="2400" b="1" i="1" dirty="0" smtClean="0">
                <a:cs typeface="Arial" panose="020B0604020202020204" pitchFamily="34" charset="0"/>
              </a:rPr>
              <a:t>but outside the CCCA sanctioned issues, individuals must NOT use CCCA’s name</a:t>
            </a:r>
            <a:r>
              <a:rPr lang="en-US" sz="2400" dirty="0" smtClean="0">
                <a:cs typeface="Arial" panose="020B0604020202020204" pitchFamily="34" charset="0"/>
              </a:rPr>
              <a:t> for such activities</a:t>
            </a:r>
          </a:p>
        </p:txBody>
      </p:sp>
    </p:spTree>
    <p:extLst>
      <p:ext uri="{BB962C8B-B14F-4D97-AF65-F5344CB8AC3E}">
        <p14:creationId xmlns:p14="http://schemas.microsoft.com/office/powerpoint/2010/main" xmlns="" val="1914088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cs typeface="Arial" panose="020B0604020202020204" pitchFamily="34" charset="0"/>
              </a:rPr>
              <a:t>Specific 2015-16 Goals </a:t>
            </a:r>
            <a:r>
              <a:rPr lang="en-US" sz="3600" dirty="0" smtClean="0">
                <a:cs typeface="Arial" panose="020B0604020202020204" pitchFamily="34" charset="0"/>
              </a:rPr>
              <a:t>(sample)</a:t>
            </a:r>
            <a:endParaRPr lang="en-US" sz="3600" dirty="0">
              <a:cs typeface="Arial" panose="020B0604020202020204" pitchFamily="34" charset="0"/>
            </a:endParaRPr>
          </a:p>
        </p:txBody>
      </p:sp>
      <p:sp>
        <p:nvSpPr>
          <p:cNvPr id="3" name="Content Placeholder 2"/>
          <p:cNvSpPr>
            <a:spLocks noGrp="1"/>
          </p:cNvSpPr>
          <p:nvPr>
            <p:ph idx="1"/>
          </p:nvPr>
        </p:nvSpPr>
        <p:spPr>
          <a:xfrm>
            <a:off x="457200" y="1371600"/>
            <a:ext cx="8229600" cy="4525963"/>
          </a:xfrm>
        </p:spPr>
        <p:txBody>
          <a:bodyPr>
            <a:noAutofit/>
          </a:bodyPr>
          <a:lstStyle/>
          <a:p>
            <a:pPr marL="457200" indent="-457200">
              <a:buFont typeface="+mj-lt"/>
              <a:buAutoNum type="arabicPeriod"/>
            </a:pPr>
            <a:r>
              <a:rPr lang="en-US" sz="2000" dirty="0" smtClean="0">
                <a:cs typeface="Arial" panose="020B0604020202020204" pitchFamily="34" charset="0"/>
              </a:rPr>
              <a:t>Set up working teams, with liaison to selected elected representatives’ offices and citizen groups of other ethnicities</a:t>
            </a:r>
          </a:p>
          <a:p>
            <a:pPr marL="457200" indent="-457200">
              <a:buFont typeface="+mj-lt"/>
              <a:buAutoNum type="arabicPeriod"/>
            </a:pPr>
            <a:r>
              <a:rPr lang="en-US" sz="2000" dirty="0" smtClean="0">
                <a:cs typeface="Arial" panose="020B0604020202020204" pitchFamily="34" charset="0"/>
              </a:rPr>
              <a:t>Voter registration drive</a:t>
            </a:r>
          </a:p>
          <a:p>
            <a:pPr lvl="1">
              <a:buFont typeface="Arial" panose="020B0604020202020204" pitchFamily="34" charset="0"/>
              <a:buChar char="•"/>
            </a:pPr>
            <a:r>
              <a:rPr lang="en-US" sz="1800" dirty="0">
                <a:cs typeface="Arial" panose="020B0604020202020204" pitchFamily="34" charset="0"/>
              </a:rPr>
              <a:t>Identify total number of </a:t>
            </a:r>
            <a:r>
              <a:rPr lang="en-US" sz="1800" dirty="0" smtClean="0">
                <a:cs typeface="Arial" panose="020B0604020202020204" pitchFamily="34" charset="0"/>
              </a:rPr>
              <a:t>eligible member voters and gain access</a:t>
            </a:r>
            <a:endParaRPr lang="en-US" sz="1800" dirty="0">
              <a:cs typeface="Arial" panose="020B0604020202020204" pitchFamily="34" charset="0"/>
            </a:endParaRPr>
          </a:p>
          <a:p>
            <a:pPr lvl="1">
              <a:buFont typeface="Arial" panose="020B0604020202020204" pitchFamily="34" charset="0"/>
              <a:buChar char="•"/>
            </a:pPr>
            <a:r>
              <a:rPr lang="en-US" sz="1800" dirty="0" smtClean="0">
                <a:cs typeface="Arial" panose="020B0604020202020204" pitchFamily="34" charset="0"/>
              </a:rPr>
              <a:t>Register </a:t>
            </a:r>
            <a:r>
              <a:rPr lang="en-US" sz="1800" dirty="0">
                <a:cs typeface="Arial" panose="020B0604020202020204" pitchFamily="34" charset="0"/>
              </a:rPr>
              <a:t>6</a:t>
            </a:r>
            <a:r>
              <a:rPr lang="en-US" sz="1800" dirty="0" smtClean="0">
                <a:cs typeface="Arial" panose="020B0604020202020204" pitchFamily="34" charset="0"/>
              </a:rPr>
              <a:t>00 new voters</a:t>
            </a:r>
          </a:p>
          <a:p>
            <a:pPr lvl="1">
              <a:buFont typeface="Arial" panose="020B0604020202020204" pitchFamily="34" charset="0"/>
              <a:buChar char="•"/>
            </a:pPr>
            <a:r>
              <a:rPr lang="en-US" sz="1800" dirty="0" smtClean="0">
                <a:cs typeface="Arial" panose="020B0604020202020204" pitchFamily="34" charset="0"/>
              </a:rPr>
              <a:t>Achieve &gt; 65% of total voter turn out in 2016 election</a:t>
            </a:r>
          </a:p>
          <a:p>
            <a:pPr marL="457200" indent="-457200">
              <a:buFont typeface="+mj-lt"/>
              <a:buAutoNum type="arabicPeriod"/>
            </a:pPr>
            <a:r>
              <a:rPr lang="en-US" sz="2000" dirty="0" smtClean="0">
                <a:cs typeface="Arial" panose="020B0604020202020204" pitchFamily="34" charset="0"/>
              </a:rPr>
              <a:t>Civic Education</a:t>
            </a:r>
          </a:p>
          <a:p>
            <a:pPr lvl="1">
              <a:buFont typeface="Arial" panose="020B0604020202020204" pitchFamily="34" charset="0"/>
              <a:buChar char="•"/>
            </a:pPr>
            <a:r>
              <a:rPr lang="en-US" sz="1800" dirty="0" smtClean="0">
                <a:cs typeface="Arial" panose="020B0604020202020204" pitchFamily="34" charset="0"/>
              </a:rPr>
              <a:t>Offer regular CCCA seminars with </a:t>
            </a:r>
            <a:r>
              <a:rPr lang="en-US" sz="1800" dirty="0">
                <a:cs typeface="Arial" panose="020B0604020202020204" pitchFamily="34" charset="0"/>
              </a:rPr>
              <a:t>i</a:t>
            </a:r>
            <a:r>
              <a:rPr lang="en-US" sz="1800" dirty="0" smtClean="0">
                <a:cs typeface="Arial" panose="020B0604020202020204" pitchFamily="34" charset="0"/>
              </a:rPr>
              <a:t>nvited speakers on:</a:t>
            </a:r>
          </a:p>
          <a:p>
            <a:pPr lvl="2"/>
            <a:r>
              <a:rPr lang="en-US" sz="1600" dirty="0" smtClean="0">
                <a:cs typeface="Arial" panose="020B0604020202020204" pitchFamily="34" charset="0"/>
              </a:rPr>
              <a:t>US political system</a:t>
            </a:r>
          </a:p>
          <a:p>
            <a:pPr lvl="2"/>
            <a:r>
              <a:rPr lang="en-US" sz="1600" dirty="0">
                <a:cs typeface="Arial" panose="020B0604020202020204" pitchFamily="34" charset="0"/>
              </a:rPr>
              <a:t>F</a:t>
            </a:r>
            <a:r>
              <a:rPr lang="en-US" sz="1600" dirty="0" smtClean="0">
                <a:cs typeface="Arial" panose="020B0604020202020204" pitchFamily="34" charset="0"/>
              </a:rPr>
              <a:t>unctions of various Local, State and Federal governments</a:t>
            </a:r>
          </a:p>
          <a:p>
            <a:pPr lvl="2"/>
            <a:r>
              <a:rPr lang="en-US" sz="1600" dirty="0">
                <a:cs typeface="Arial" panose="020B0604020202020204" pitchFamily="34" charset="0"/>
              </a:rPr>
              <a:t>R</a:t>
            </a:r>
            <a:r>
              <a:rPr lang="en-US" sz="1600" dirty="0" smtClean="0">
                <a:cs typeface="Arial" panose="020B0604020202020204" pitchFamily="34" charset="0"/>
              </a:rPr>
              <a:t>oles of the elected officials</a:t>
            </a:r>
          </a:p>
          <a:p>
            <a:pPr lvl="2"/>
            <a:r>
              <a:rPr lang="en-US" sz="1600" dirty="0">
                <a:cs typeface="Arial" panose="020B0604020202020204" pitchFamily="34" charset="0"/>
              </a:rPr>
              <a:t>K</a:t>
            </a:r>
            <a:r>
              <a:rPr lang="en-US" sz="1600" dirty="0" smtClean="0">
                <a:cs typeface="Arial" panose="020B0604020202020204" pitchFamily="34" charset="0"/>
              </a:rPr>
              <a:t>ey issues facing the society, especially potential legislation that may affect local Chinese Americans</a:t>
            </a:r>
          </a:p>
          <a:p>
            <a:pPr marL="457200" indent="-457200">
              <a:buFont typeface="+mj-lt"/>
              <a:buAutoNum type="arabicPeriod"/>
            </a:pPr>
            <a:r>
              <a:rPr lang="en-US" sz="2000" dirty="0" smtClean="0">
                <a:cs typeface="Arial" panose="020B0604020202020204" pitchFamily="34" charset="0"/>
              </a:rPr>
              <a:t>Fund Raising</a:t>
            </a:r>
          </a:p>
          <a:p>
            <a:pPr lvl="1">
              <a:buFont typeface="Arial" panose="020B0604020202020204" pitchFamily="34" charset="0"/>
              <a:buChar char="•"/>
            </a:pPr>
            <a:r>
              <a:rPr lang="en-US" sz="1800" dirty="0" smtClean="0">
                <a:cs typeface="Arial" panose="020B0604020202020204" pitchFamily="34" charset="0"/>
              </a:rPr>
              <a:t>TBD</a:t>
            </a:r>
            <a:endParaRPr lang="en-US" sz="1800" dirty="0">
              <a:cs typeface="Arial" panose="020B0604020202020204" pitchFamily="34" charset="0"/>
            </a:endParaRPr>
          </a:p>
        </p:txBody>
      </p:sp>
    </p:spTree>
    <p:extLst>
      <p:ext uri="{BB962C8B-B14F-4D97-AF65-F5344CB8AC3E}">
        <p14:creationId xmlns:p14="http://schemas.microsoft.com/office/powerpoint/2010/main" xmlns="" val="3487755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Related articles</a:t>
            </a:r>
            <a:endParaRPr lang="en-US" dirty="0"/>
          </a:p>
        </p:txBody>
      </p:sp>
      <p:sp>
        <p:nvSpPr>
          <p:cNvPr id="3" name="Content Placeholder 2"/>
          <p:cNvSpPr>
            <a:spLocks noGrp="1"/>
          </p:cNvSpPr>
          <p:nvPr>
            <p:ph idx="1"/>
          </p:nvPr>
        </p:nvSpPr>
        <p:spPr/>
        <p:txBody>
          <a:bodyPr>
            <a:normAutofit fontScale="92500" lnSpcReduction="10000"/>
          </a:bodyPr>
          <a:lstStyle/>
          <a:p>
            <a:pPr marL="514350" indent="-514350">
              <a:buFont typeface="+mj-lt"/>
              <a:buAutoNum type="arabicPeriod"/>
            </a:pPr>
            <a:r>
              <a:rPr lang="en-US" dirty="0" smtClean="0"/>
              <a:t>SCA 5: A coming-of-age story for </a:t>
            </a:r>
            <a:r>
              <a:rPr lang="en-US" dirty="0"/>
              <a:t>Chinese Americans:  </a:t>
            </a:r>
            <a:r>
              <a:rPr lang="en-US" sz="2600" dirty="0">
                <a:hlinkClick r:id="rId2"/>
              </a:rPr>
              <a:t>http://</a:t>
            </a:r>
            <a:r>
              <a:rPr lang="en-US" sz="2600" dirty="0" smtClean="0">
                <a:hlinkClick r:id="rId2"/>
              </a:rPr>
              <a:t>www.scpr.org/blogs/multiamerican/2014/03/21/16152/sca-5-chinese-americans-immigrants-asian-americans/</a:t>
            </a:r>
            <a:endParaRPr lang="en-US" dirty="0"/>
          </a:p>
          <a:p>
            <a:pPr marL="514350" indent="-514350">
              <a:buFont typeface="+mj-lt"/>
              <a:buAutoNum type="arabicPeriod"/>
            </a:pPr>
            <a:r>
              <a:rPr lang="en-US" dirty="0" smtClean="0"/>
              <a:t>Chinese American Voter Engagement on the Upswing </a:t>
            </a:r>
            <a:r>
              <a:rPr lang="en-US" dirty="0"/>
              <a:t>in </a:t>
            </a:r>
            <a:r>
              <a:rPr lang="en-US" dirty="0" smtClean="0"/>
              <a:t>California </a:t>
            </a:r>
            <a:r>
              <a:rPr lang="en-US" sz="2600" u="sng" dirty="0" smtClean="0">
                <a:solidFill>
                  <a:srgbClr val="230C86"/>
                </a:solidFill>
              </a:rPr>
              <a:t>http</a:t>
            </a:r>
            <a:r>
              <a:rPr lang="en-US" sz="2600" u="sng" dirty="0">
                <a:solidFill>
                  <a:srgbClr val="230C86"/>
                </a:solidFill>
              </a:rPr>
              <a:t>://www.scpr.org/blogs/multiamerican/2014/10/30/17499/asian-american-voter-engagement-on-the-upswing-in/</a:t>
            </a:r>
          </a:p>
          <a:p>
            <a:endParaRPr lang="en-US" dirty="0" smtClean="0"/>
          </a:p>
          <a:p>
            <a:pPr marL="0" indent="0">
              <a:buNone/>
            </a:pPr>
            <a:r>
              <a:rPr lang="en-US" dirty="0"/>
              <a:t> </a:t>
            </a:r>
            <a:endParaRPr lang="en-US" sz="2400" b="1" dirty="0" smtClean="0">
              <a:solidFill>
                <a:srgbClr val="0070C0"/>
              </a:solidFill>
            </a:endParaRPr>
          </a:p>
        </p:txBody>
      </p:sp>
    </p:spTree>
    <p:extLst>
      <p:ext uri="{BB962C8B-B14F-4D97-AF65-F5344CB8AC3E}">
        <p14:creationId xmlns:p14="http://schemas.microsoft.com/office/powerpoint/2010/main" xmlns="" val="33879452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234</TotalTime>
  <Words>451</Words>
  <Application>Microsoft Office PowerPoint</Application>
  <PresentationFormat>On-screen Show (4:3)</PresentationFormat>
  <Paragraphs>58</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Civic Engagement  -- A New Role for CCCA --</vt:lpstr>
      <vt:lpstr>Slide 2</vt:lpstr>
      <vt:lpstr>Rationale for  Enhanced Civic Engagement</vt:lpstr>
      <vt:lpstr>CCCA Position</vt:lpstr>
      <vt:lpstr>Specific 2015-16 Goals (sample)</vt:lpstr>
      <vt:lpstr>Related articles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derekrsc</dc:creator>
  <cp:lastModifiedBy>Bill</cp:lastModifiedBy>
  <cp:revision>23</cp:revision>
  <dcterms:created xsi:type="dcterms:W3CDTF">2014-12-11T20:56:05Z</dcterms:created>
  <dcterms:modified xsi:type="dcterms:W3CDTF">2016-02-10T22:46:17Z</dcterms:modified>
</cp:coreProperties>
</file>