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995C5-50B1-4E8A-870B-EB2CC42A13A7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E5DAF-0823-42BF-81DE-A1A60DBF7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77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76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Three topics:</a:t>
            </a:r>
          </a:p>
          <a:p>
            <a:pPr marL="228600" indent="-228600">
              <a:buAutoNum type="arabicPeriod"/>
            </a:pPr>
            <a:r>
              <a:rPr lang="en-US" dirty="0" smtClean="0"/>
              <a:t>Very short discussion of diversity</a:t>
            </a:r>
          </a:p>
          <a:p>
            <a:pPr marL="228600" indent="-228600">
              <a:buAutoNum type="arabicPeriod"/>
            </a:pPr>
            <a:r>
              <a:rPr lang="en-US" dirty="0" smtClean="0"/>
              <a:t>Description</a:t>
            </a:r>
            <a:r>
              <a:rPr lang="en-US" baseline="0" dirty="0" smtClean="0"/>
              <a:t> of my career, not to promote, but elements that impact my career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Offer some advises to achieve different levels of career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8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Key challenge is to have</a:t>
            </a:r>
            <a:r>
              <a:rPr lang="en-US" baseline="0" dirty="0" smtClean="0"/>
              <a:t> fairness, including removing hidden unconscious biases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83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American culture @ Purdue</a:t>
            </a:r>
          </a:p>
          <a:p>
            <a:pPr marL="228600" indent="-228600">
              <a:buAutoNum type="arabicPeriod"/>
            </a:pPr>
            <a:r>
              <a:rPr lang="en-US" dirty="0" smtClean="0"/>
              <a:t>Silicon Valley culture, can do, take fate into own hands</a:t>
            </a:r>
          </a:p>
          <a:p>
            <a:pPr marL="228600" indent="-228600">
              <a:buAutoNum type="arabicPeriod"/>
            </a:pPr>
            <a:r>
              <a:rPr lang="en-US" dirty="0" smtClean="0"/>
              <a:t>Pearson comments and proposal</a:t>
            </a:r>
            <a:r>
              <a:rPr lang="en-US" baseline="0" dirty="0" smtClean="0"/>
              <a:t> writing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IR FPA, process is key---technical excellence is key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By default to enter management: key is communication, turn technical language into words that can be understood by non-experts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Side stories on Giga-bit logic &amp; Amgen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Business savviness: RSC and sell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Hubble FPA and Wireless PA technology: pride ---- impact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Never intend to climb the ladder, but accept challenges when they avail.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No regret; happy to have made some impact….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47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Working</a:t>
            </a:r>
            <a:r>
              <a:rPr lang="en-US" baseline="0" dirty="0" smtClean="0"/>
              <a:t> environment not to suppress talent; good for both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Dedicated, ~11 hour days for 32 years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Observation of the power of continuous improvement --- self choice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Good worker, stable and prestigious job.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42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baseline="0" dirty="0" smtClean="0"/>
              <a:t> Glass ceiling: probably yes, personal experience very little; no overt, covert I don’t know &amp; don’t care.  No use to over dwell</a:t>
            </a:r>
          </a:p>
          <a:p>
            <a:r>
              <a:rPr lang="en-US" baseline="0" dirty="0" smtClean="0"/>
              <a:t>2. For 1</a:t>
            </a:r>
            <a:r>
              <a:rPr lang="en-US" baseline="30000" dirty="0" smtClean="0"/>
              <a:t>st</a:t>
            </a:r>
            <a:r>
              <a:rPr lang="en-US" baseline="0" dirty="0" smtClean="0"/>
              <a:t> gen, communication &amp; culture play a key role:  example of fellow CA quiet in brain storming meetings, told me afterwards</a:t>
            </a:r>
          </a:p>
          <a:p>
            <a:r>
              <a:rPr lang="en-US" baseline="0" dirty="0" smtClean="0"/>
              <a:t>3. Superiors will pick people share their philosophy value – human nature; glass ceiling at Korean or Japanese companies in US</a:t>
            </a:r>
          </a:p>
          <a:p>
            <a:r>
              <a:rPr lang="en-US" baseline="0" dirty="0" smtClean="0"/>
              <a:t>4. Emotion Quotient – care about people, come out of your own fence, read people, open up yourself, don’t easily get upset</a:t>
            </a:r>
          </a:p>
          <a:p>
            <a:r>
              <a:rPr lang="en-US" baseline="0" dirty="0" smtClean="0"/>
              <a:t>5. Care about company business, understand the strategy, even outside of immediate surroundings about your job, place yourself…not other people’s job</a:t>
            </a:r>
          </a:p>
          <a:p>
            <a:r>
              <a:rPr lang="en-US" baseline="0" dirty="0" smtClean="0"/>
              <a:t>6. A mentor is key in this process --- articulate company strategy should be the job of managers (my professor, my boss at RSC)</a:t>
            </a:r>
          </a:p>
          <a:p>
            <a:r>
              <a:rPr lang="en-US" baseline="0" dirty="0" smtClean="0"/>
              <a:t>7. A lot to be done by ourselves before spending all the energy on glass ceiling</a:t>
            </a:r>
          </a:p>
          <a:p>
            <a:r>
              <a:rPr lang="en-US" baseline="0" dirty="0" smtClean="0"/>
              <a:t>8. Recent study by Ascend on 5 large Silicon Valley;  AA 27/14%; 62/80%  -- 1st gen or 2</a:t>
            </a:r>
            <a:r>
              <a:rPr lang="en-US" baseline="30000" dirty="0" smtClean="0"/>
              <a:t>nd</a:t>
            </a:r>
            <a:r>
              <a:rPr lang="en-US" baseline="0" dirty="0" smtClean="0"/>
              <a:t> gen?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02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Bottom line is business  (not government), example of Boeing Tech Fellows, link tech to top line and bottom line</a:t>
            </a:r>
          </a:p>
          <a:p>
            <a:pPr marL="228600" indent="-228600">
              <a:buAutoNum type="arabicPeriod"/>
            </a:pPr>
            <a:r>
              <a:rPr lang="en-US" dirty="0" smtClean="0"/>
              <a:t>Critical thinking: Higher the level, more variables pulling you into different directions, need clear and</a:t>
            </a:r>
            <a:r>
              <a:rPr lang="en-US" baseline="0" dirty="0" smtClean="0"/>
              <a:t> layered logic structure, plenty of room for creativity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Job training: facing outside, customers, market, competitors; big picture; production: where rubber meets the road, solid foundation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Run a mini-company: technology, customer, cost, schedule, people…….Project or product Manager with P/L responsibility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Not do it once, consistently,  become a trusted “go to” person by senior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8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Make a decision and reach internal peace; do a good job and good things may happen!  (Sounds like a fortune cookie)</a:t>
            </a:r>
          </a:p>
          <a:p>
            <a:r>
              <a:rPr lang="en-US" dirty="0" smtClean="0"/>
              <a:t>2. Avoid promote to incompetency.</a:t>
            </a:r>
          </a:p>
          <a:p>
            <a:r>
              <a:rPr lang="en-US" dirty="0" smtClean="0"/>
              <a:t>3.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E5DAF-0823-42BF-81DE-A1A60DBF77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87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A0EDA9C-24B9-4AAD-8A2D-47866A651121}" type="datetimeFigureOut">
              <a:rPr lang="en-US" smtClean="0"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9AC4BC2-99C9-4D0E-8739-2D947934BAA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</a:rPr>
              <a:t>Derek Cheung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5.22.2015 @ Amgen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From a </a:t>
            </a:r>
            <a:r>
              <a:rPr lang="en-US" b="1" dirty="0" smtClean="0">
                <a:solidFill>
                  <a:srgbClr val="FFC000"/>
                </a:solidFill>
              </a:rPr>
              <a:t>Researcher </a:t>
            </a:r>
            <a:r>
              <a:rPr lang="en-US" sz="2400" b="1" dirty="0" smtClean="0">
                <a:solidFill>
                  <a:srgbClr val="FFC000"/>
                </a:solidFill>
              </a:rPr>
              <a:t>to</a:t>
            </a:r>
            <a:r>
              <a:rPr lang="en-US" b="1" dirty="0" smtClean="0">
                <a:solidFill>
                  <a:srgbClr val="FFC000"/>
                </a:solidFill>
              </a:rPr>
              <a:t> CEO 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b="1" dirty="0" smtClean="0">
                <a:solidFill>
                  <a:srgbClr val="00B0F0"/>
                </a:solidFill>
              </a:rPr>
              <a:t>- </a:t>
            </a:r>
            <a:r>
              <a:rPr lang="en-US" sz="1800" b="1" dirty="0" smtClean="0">
                <a:solidFill>
                  <a:srgbClr val="00B0F0"/>
                </a:solidFill>
              </a:rPr>
              <a:t>My experience as a first generation Asian-American Engineer</a:t>
            </a:r>
            <a:endParaRPr lang="en-US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71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Outline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7924800" cy="4114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The power of diversity</a:t>
            </a:r>
          </a:p>
          <a:p>
            <a:pPr algn="ctr"/>
            <a:r>
              <a:rPr lang="en-US" sz="2400" dirty="0" smtClean="0"/>
              <a:t>My career experience</a:t>
            </a:r>
          </a:p>
          <a:p>
            <a:pPr algn="ctr"/>
            <a:r>
              <a:rPr lang="en-US" sz="2400" dirty="0"/>
              <a:t>R</a:t>
            </a:r>
            <a:r>
              <a:rPr lang="en-US" sz="2400" dirty="0" smtClean="0"/>
              <a:t>ecommendations for career growth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1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Diversity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size &amp; quality of </a:t>
            </a:r>
            <a:r>
              <a:rPr lang="en-US" sz="2000" b="1" i="1" dirty="0" smtClean="0">
                <a:solidFill>
                  <a:srgbClr val="FF0000"/>
                </a:solidFill>
              </a:rPr>
              <a:t>talent pool </a:t>
            </a:r>
            <a:r>
              <a:rPr lang="en-US" sz="2000" dirty="0" smtClean="0"/>
              <a:t>is the key for sustainable global competitive advantage</a:t>
            </a:r>
          </a:p>
          <a:p>
            <a:r>
              <a:rPr lang="en-US" sz="2000" dirty="0" smtClean="0"/>
              <a:t>USA has an edge over others:</a:t>
            </a:r>
          </a:p>
          <a:p>
            <a:pPr lvl="1"/>
            <a:r>
              <a:rPr lang="en-US" sz="2000" dirty="0" smtClean="0"/>
              <a:t>Attracts top talent from all over the </a:t>
            </a:r>
            <a:r>
              <a:rPr lang="en-US" sz="2000" b="1" i="1" dirty="0" smtClean="0">
                <a:solidFill>
                  <a:srgbClr val="FF0000"/>
                </a:solidFill>
              </a:rPr>
              <a:t>world</a:t>
            </a:r>
          </a:p>
          <a:p>
            <a:pPr lvl="1"/>
            <a:r>
              <a:rPr lang="en-US" sz="2000" dirty="0" smtClean="0"/>
              <a:t>Provides the </a:t>
            </a:r>
            <a:r>
              <a:rPr lang="en-US" sz="2000" b="1" i="1" dirty="0" smtClean="0">
                <a:solidFill>
                  <a:srgbClr val="FF0000"/>
                </a:solidFill>
              </a:rPr>
              <a:t>environment</a:t>
            </a:r>
            <a:r>
              <a:rPr lang="en-US" sz="2000" dirty="0" smtClean="0"/>
              <a:t> to bring out their best</a:t>
            </a:r>
          </a:p>
          <a:p>
            <a:r>
              <a:rPr lang="en-US" sz="2000" dirty="0" smtClean="0"/>
              <a:t>Diversity has the added advantage of </a:t>
            </a:r>
            <a:r>
              <a:rPr lang="en-US" sz="2000" dirty="0" smtClean="0"/>
              <a:t>leveraging</a:t>
            </a:r>
            <a:r>
              <a:rPr lang="en-US" sz="2000" dirty="0" smtClean="0"/>
              <a:t> </a:t>
            </a:r>
            <a:r>
              <a:rPr lang="en-US" sz="2000" dirty="0" smtClean="0"/>
              <a:t>unique strengths from multiple cultures for </a:t>
            </a:r>
            <a:r>
              <a:rPr lang="en-US" sz="2000" b="1" i="1" dirty="0" smtClean="0">
                <a:solidFill>
                  <a:srgbClr val="FF0000"/>
                </a:solidFill>
              </a:rPr>
              <a:t>creative</a:t>
            </a:r>
            <a:r>
              <a:rPr lang="en-US" sz="2000" dirty="0" smtClean="0"/>
              <a:t> problem solving</a:t>
            </a:r>
          </a:p>
          <a:p>
            <a:pPr marL="0" indent="0">
              <a:buNone/>
            </a:pPr>
            <a:r>
              <a:rPr lang="en-US" sz="1800" dirty="0" smtClean="0"/>
              <a:t>----------------------------------------------------------------------------------------------------------------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</a:rPr>
              <a:t>The challenge is to manage diversity effectively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9666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My career  </a:t>
            </a:r>
            <a:r>
              <a:rPr lang="en-US" sz="1400" b="1" dirty="0" smtClean="0">
                <a:solidFill>
                  <a:srgbClr val="FF0000"/>
                </a:solidFill>
              </a:rPr>
              <a:t>(</a:t>
            </a:r>
            <a:r>
              <a:rPr lang="en-US" sz="1200" b="1" dirty="0" smtClean="0">
                <a:solidFill>
                  <a:srgbClr val="FF0000"/>
                </a:solidFill>
              </a:rPr>
              <a:t>A </a:t>
            </a:r>
            <a:r>
              <a:rPr lang="en-US" sz="1200" b="1" dirty="0" smtClean="0">
                <a:solidFill>
                  <a:srgbClr val="FF0000"/>
                </a:solidFill>
              </a:rPr>
              <a:t>mixture of technology &amp; business</a:t>
            </a:r>
            <a:r>
              <a:rPr lang="en-US" sz="12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990600"/>
            <a:ext cx="8229600" cy="4525963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rgbClr val="92D050"/>
                </a:solidFill>
              </a:rPr>
              <a:t>Early Years</a:t>
            </a:r>
            <a:endParaRPr lang="en-US" sz="1600" dirty="0" smtClean="0">
              <a:solidFill>
                <a:srgbClr val="92D050"/>
              </a:solidFill>
            </a:endParaRPr>
          </a:p>
          <a:p>
            <a:pPr lvl="1"/>
            <a:r>
              <a:rPr lang="en-US" sz="1600" dirty="0" smtClean="0"/>
              <a:t>Childhood - China     </a:t>
            </a:r>
            <a:r>
              <a:rPr lang="en-US" sz="1600" b="1" dirty="0" smtClean="0">
                <a:solidFill>
                  <a:srgbClr val="FFC000"/>
                </a:solidFill>
              </a:rPr>
              <a:t>* </a:t>
            </a:r>
            <a:r>
              <a:rPr lang="en-US" sz="1600" dirty="0" smtClean="0"/>
              <a:t>High school - Hong Kong    </a:t>
            </a:r>
            <a:r>
              <a:rPr lang="en-US" sz="1600" b="1" dirty="0" smtClean="0">
                <a:solidFill>
                  <a:srgbClr val="FFC000"/>
                </a:solidFill>
              </a:rPr>
              <a:t> </a:t>
            </a:r>
            <a:r>
              <a:rPr lang="en-US" sz="1400" b="1" dirty="0">
                <a:solidFill>
                  <a:srgbClr val="FFC000"/>
                </a:solidFill>
              </a:rPr>
              <a:t>*</a:t>
            </a:r>
            <a:r>
              <a:rPr lang="en-US" sz="1600" b="1" dirty="0" smtClean="0">
                <a:solidFill>
                  <a:srgbClr val="FFC000"/>
                </a:solidFill>
              </a:rPr>
              <a:t> </a:t>
            </a:r>
            <a:r>
              <a:rPr lang="en-US" sz="1600" dirty="0" smtClean="0"/>
              <a:t>Undergraduate @ Purdue, USA</a:t>
            </a:r>
          </a:p>
          <a:p>
            <a:r>
              <a:rPr lang="en-US" sz="1600" b="1" dirty="0" smtClean="0">
                <a:solidFill>
                  <a:srgbClr val="92D050"/>
                </a:solidFill>
              </a:rPr>
              <a:t>Enlightenment</a:t>
            </a:r>
          </a:p>
          <a:p>
            <a:pPr lvl="1"/>
            <a:r>
              <a:rPr lang="en-US" sz="1600" dirty="0" smtClean="0"/>
              <a:t>First Job @ Fairchild Semiconductor      </a:t>
            </a:r>
            <a:r>
              <a:rPr lang="en-US" sz="1600" b="1" dirty="0" smtClean="0">
                <a:solidFill>
                  <a:srgbClr val="FFC000"/>
                </a:solidFill>
              </a:rPr>
              <a:t>*</a:t>
            </a:r>
            <a:r>
              <a:rPr lang="en-US" sz="1600" dirty="0" smtClean="0"/>
              <a:t>  PhD @ Stanford</a:t>
            </a:r>
          </a:p>
          <a:p>
            <a:r>
              <a:rPr lang="en-US" sz="1600" b="1" dirty="0" smtClean="0">
                <a:solidFill>
                  <a:srgbClr val="92D050"/>
                </a:solidFill>
              </a:rPr>
              <a:t>A long (32 years) &amp; rewarding career </a:t>
            </a:r>
            <a:r>
              <a:rPr lang="en-US" sz="1400" b="1" dirty="0" smtClean="0"/>
              <a:t>@ Rockwell Science Center in Thousand Oaks</a:t>
            </a:r>
          </a:p>
          <a:p>
            <a:pPr lvl="1"/>
            <a:r>
              <a:rPr lang="en-US" sz="1600" dirty="0" smtClean="0"/>
              <a:t>Researcher in IR Imaging technology</a:t>
            </a:r>
          </a:p>
          <a:p>
            <a:pPr lvl="1"/>
            <a:r>
              <a:rPr lang="en-US" sz="1600" dirty="0" smtClean="0"/>
              <a:t>Move up in management</a:t>
            </a:r>
            <a:r>
              <a:rPr lang="en-US" sz="1400" dirty="0" smtClean="0"/>
              <a:t>:  </a:t>
            </a:r>
          </a:p>
          <a:p>
            <a:pPr lvl="2"/>
            <a:r>
              <a:rPr lang="en-US" sz="1200" dirty="0" smtClean="0"/>
              <a:t>Principal Scientist, Manager, Associate Director</a:t>
            </a:r>
          </a:p>
          <a:p>
            <a:pPr lvl="2"/>
            <a:r>
              <a:rPr lang="en-US" sz="1200" dirty="0" smtClean="0"/>
              <a:t>Director (Electro-Optics, Electronics, SW &amp; Systems), VP &amp; Chief Scientist</a:t>
            </a:r>
          </a:p>
          <a:p>
            <a:pPr lvl="2"/>
            <a:r>
              <a:rPr lang="en-US" sz="1200" dirty="0" smtClean="0"/>
              <a:t>RSC Center Director; VP of Research for Rockwell International Corp</a:t>
            </a:r>
          </a:p>
          <a:p>
            <a:pPr lvl="1"/>
            <a:r>
              <a:rPr lang="en-US" sz="1600" dirty="0" smtClean="0"/>
              <a:t>President &amp; CEO of Rockwell Scientific Company; played key role in acquisition by Teledyne</a:t>
            </a:r>
          </a:p>
          <a:p>
            <a:r>
              <a:rPr lang="en-US" sz="1600" b="1" dirty="0" smtClean="0">
                <a:solidFill>
                  <a:srgbClr val="92D050"/>
                </a:solidFill>
              </a:rPr>
              <a:t>Retirement</a:t>
            </a:r>
          </a:p>
          <a:p>
            <a:pPr lvl="1"/>
            <a:r>
              <a:rPr lang="en-US" sz="1400" dirty="0" smtClean="0"/>
              <a:t>Founding Director of ITA @ UCLA for technology spin-outs; </a:t>
            </a:r>
            <a:r>
              <a:rPr lang="en-US" sz="1400" dirty="0"/>
              <a:t>w</a:t>
            </a:r>
            <a:r>
              <a:rPr lang="en-US" sz="1400" dirty="0" smtClean="0"/>
              <a:t>rote 2 books on history of electronics; served as senior advisor to several high tech companies and institutions.</a:t>
            </a:r>
            <a:endParaRPr lang="en-US" sz="1400" dirty="0"/>
          </a:p>
          <a:p>
            <a:pPr marL="457200" lvl="1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39620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"/>
            <a:ext cx="7924800" cy="1143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two perspectives </a:t>
            </a:r>
            <a:r>
              <a:rPr lang="en-US" sz="2000" b="1" dirty="0" smtClean="0">
                <a:solidFill>
                  <a:srgbClr val="FFC000"/>
                </a:solidFill>
              </a:rPr>
              <a:t>ON</a:t>
            </a:r>
            <a:r>
              <a:rPr lang="en-US" sz="2800" b="1" dirty="0" smtClean="0">
                <a:solidFill>
                  <a:srgbClr val="FFC000"/>
                </a:solidFill>
              </a:rPr>
              <a:t> Career Growth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981200"/>
            <a:ext cx="7924800" cy="4114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As a young engineer </a:t>
            </a:r>
            <a:r>
              <a:rPr lang="en-US" sz="2000" b="1" i="1" dirty="0" smtClean="0">
                <a:solidFill>
                  <a:srgbClr val="FF0000"/>
                </a:solidFill>
              </a:rPr>
              <a:t>moving up </a:t>
            </a:r>
            <a:r>
              <a:rPr lang="en-US" sz="2000" dirty="0" smtClean="0"/>
              <a:t>the career ladder in a major US corporation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A</a:t>
            </a:r>
            <a:r>
              <a:rPr lang="en-US" sz="2000" dirty="0" smtClean="0"/>
              <a:t>s CEO of a high-tech company </a:t>
            </a:r>
            <a:r>
              <a:rPr lang="en-US" sz="2000" b="1" i="1" dirty="0" smtClean="0">
                <a:solidFill>
                  <a:srgbClr val="FF0000"/>
                </a:solidFill>
              </a:rPr>
              <a:t>looking at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the hiring &amp; development of young talents</a:t>
            </a:r>
          </a:p>
          <a:p>
            <a:pPr marL="0" indent="0">
              <a:buNone/>
            </a:pPr>
            <a:r>
              <a:rPr lang="en-US" sz="2000" dirty="0" smtClean="0"/>
              <a:t>         ------------------------------------------------------------------------------------</a:t>
            </a:r>
          </a:p>
          <a:p>
            <a:pPr marL="0" indent="0">
              <a:buNone/>
            </a:pP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B0F0"/>
                </a:solidFill>
              </a:rPr>
              <a:t>R</a:t>
            </a:r>
            <a:r>
              <a:rPr lang="en-US" sz="2000" dirty="0" smtClean="0">
                <a:solidFill>
                  <a:srgbClr val="00B0F0"/>
                </a:solidFill>
              </a:rPr>
              <a:t>ecommendations for </a:t>
            </a:r>
            <a:r>
              <a:rPr lang="en-US" sz="2000" b="1" i="1" dirty="0" smtClean="0">
                <a:solidFill>
                  <a:srgbClr val="FF0000"/>
                </a:solidFill>
              </a:rPr>
              <a:t>tiered</a:t>
            </a:r>
            <a:r>
              <a:rPr lang="en-US" sz="2000" i="1" dirty="0" smtClean="0">
                <a:solidFill>
                  <a:srgbClr val="00B0F0"/>
                </a:solidFill>
              </a:rPr>
              <a:t> </a:t>
            </a:r>
            <a:r>
              <a:rPr lang="en-US" sz="2000" dirty="0" smtClean="0">
                <a:solidFill>
                  <a:srgbClr val="00B0F0"/>
                </a:solidFill>
              </a:rPr>
              <a:t>career growth, some uniquely tailored for AAs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90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R1: Basics for career Success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752600"/>
            <a:ext cx="79248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Know your career goal and work </a:t>
            </a:r>
            <a:r>
              <a:rPr lang="en-US" sz="2000" dirty="0"/>
              <a:t>for the </a:t>
            </a:r>
            <a:r>
              <a:rPr lang="en-US" sz="2000" b="1" i="1" dirty="0">
                <a:solidFill>
                  <a:srgbClr val="FF0000"/>
                </a:solidFill>
              </a:rPr>
              <a:t>right</a:t>
            </a:r>
            <a:r>
              <a:rPr lang="en-US" sz="2000" dirty="0"/>
              <a:t> </a:t>
            </a:r>
            <a:r>
              <a:rPr lang="en-US" sz="2000" dirty="0" smtClean="0"/>
              <a:t>employer and boss</a:t>
            </a:r>
            <a:endParaRPr lang="en-US" sz="2000" dirty="0"/>
          </a:p>
          <a:p>
            <a:r>
              <a:rPr lang="en-US" sz="2000" dirty="0" smtClean="0"/>
              <a:t>Achieve success in a </a:t>
            </a:r>
            <a:r>
              <a:rPr lang="en-US" sz="2000" b="1" i="1" dirty="0" smtClean="0">
                <a:solidFill>
                  <a:srgbClr val="FF0000"/>
                </a:solidFill>
              </a:rPr>
              <a:t>Meritocracy</a:t>
            </a:r>
            <a:r>
              <a:rPr lang="en-US" sz="2000" dirty="0" smtClean="0"/>
              <a:t> system</a:t>
            </a:r>
          </a:p>
          <a:p>
            <a:pPr lvl="1"/>
            <a:r>
              <a:rPr lang="en-US" sz="2000" dirty="0" smtClean="0"/>
              <a:t>Competent, reliable, dedicated</a:t>
            </a:r>
          </a:p>
          <a:p>
            <a:pPr lvl="1"/>
            <a:r>
              <a:rPr lang="en-US" sz="2000" dirty="0"/>
              <a:t>V</a:t>
            </a:r>
            <a:r>
              <a:rPr lang="en-US" sz="2000" dirty="0" smtClean="0"/>
              <a:t>ersatile, flexible, good team worker</a:t>
            </a:r>
          </a:p>
          <a:p>
            <a:pPr lvl="1"/>
            <a:r>
              <a:rPr lang="en-US" sz="2000" dirty="0" smtClean="0"/>
              <a:t>Proactive, show initiative and </a:t>
            </a:r>
            <a:r>
              <a:rPr lang="en-US" sz="2000" b="1" i="1" dirty="0" smtClean="0">
                <a:solidFill>
                  <a:srgbClr val="FF0000"/>
                </a:solidFill>
              </a:rPr>
              <a:t>continuous self improvement</a:t>
            </a:r>
          </a:p>
          <a:p>
            <a:pPr marL="0" indent="0">
              <a:buNone/>
            </a:pPr>
            <a:r>
              <a:rPr lang="en-US" sz="1800" dirty="0" smtClean="0"/>
              <a:t>        -------------------------------------------------------------------------------------------------------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Be a valuable and “useful” employee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91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79248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R2. Improve “Soft” skills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371600"/>
            <a:ext cx="8458200" cy="4525963"/>
          </a:xfrm>
        </p:spPr>
        <p:txBody>
          <a:bodyPr>
            <a:noAutofit/>
          </a:bodyPr>
          <a:lstStyle/>
          <a:p>
            <a:r>
              <a:rPr lang="en-US" sz="1800" dirty="0" smtClean="0"/>
              <a:t>Don’t be overly concerned about </a:t>
            </a:r>
            <a:r>
              <a:rPr lang="en-US" sz="1800" b="1" i="1" dirty="0" smtClean="0">
                <a:solidFill>
                  <a:srgbClr val="92D050"/>
                </a:solidFill>
              </a:rPr>
              <a:t>Glass Ceiling</a:t>
            </a:r>
          </a:p>
          <a:p>
            <a:r>
              <a:rPr lang="en-US" sz="2000" dirty="0" smtClean="0"/>
              <a:t>Focus on</a:t>
            </a:r>
          </a:p>
          <a:p>
            <a:pPr lvl="1"/>
            <a:r>
              <a:rPr lang="en-US" sz="1600" dirty="0" smtClean="0"/>
              <a:t>Improving</a:t>
            </a:r>
            <a:r>
              <a:rPr lang="en-US" sz="1600" b="1" i="1" dirty="0" smtClean="0"/>
              <a:t> </a:t>
            </a:r>
            <a:r>
              <a:rPr lang="en-US" sz="1600" b="1" i="1" dirty="0" smtClean="0">
                <a:solidFill>
                  <a:srgbClr val="FF0000"/>
                </a:solidFill>
              </a:rPr>
              <a:t>communication</a:t>
            </a:r>
            <a:r>
              <a:rPr lang="en-US" sz="1600" dirty="0" smtClean="0"/>
              <a:t> skills</a:t>
            </a:r>
          </a:p>
          <a:p>
            <a:pPr lvl="1"/>
            <a:r>
              <a:rPr lang="en-US" sz="1600" dirty="0" smtClean="0"/>
              <a:t>Bridging</a:t>
            </a:r>
            <a:r>
              <a:rPr lang="en-US" sz="1600" b="1" i="1" dirty="0" smtClean="0"/>
              <a:t> </a:t>
            </a:r>
            <a:r>
              <a:rPr lang="en-US" sz="1600" b="1" i="1" dirty="0" smtClean="0">
                <a:solidFill>
                  <a:srgbClr val="FF0000"/>
                </a:solidFill>
              </a:rPr>
              <a:t>cultural &amp; value </a:t>
            </a:r>
            <a:r>
              <a:rPr lang="en-US" sz="1600" dirty="0" smtClean="0"/>
              <a:t>gaps</a:t>
            </a:r>
          </a:p>
          <a:p>
            <a:r>
              <a:rPr lang="en-US" sz="2000" dirty="0" smtClean="0"/>
              <a:t>Strengthen </a:t>
            </a:r>
            <a:r>
              <a:rPr lang="en-US" sz="2000" b="1" i="1" dirty="0" smtClean="0">
                <a:solidFill>
                  <a:srgbClr val="FF0000"/>
                </a:solidFill>
              </a:rPr>
              <a:t>EQ</a:t>
            </a:r>
            <a:r>
              <a:rPr lang="en-US" sz="2000" dirty="0" smtClean="0"/>
              <a:t> (people skill), e.g.</a:t>
            </a:r>
          </a:p>
          <a:p>
            <a:pPr lvl="1"/>
            <a:r>
              <a:rPr lang="en-US" sz="1600" dirty="0" smtClean="0"/>
              <a:t>Empathy &amp; understand people</a:t>
            </a:r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motional maturity &amp; stability; Leadership quality</a:t>
            </a:r>
            <a:endParaRPr lang="en-US" sz="1600" dirty="0"/>
          </a:p>
          <a:p>
            <a:r>
              <a:rPr lang="en-US" sz="2000" dirty="0"/>
              <a:t>Broaden </a:t>
            </a:r>
            <a:r>
              <a:rPr lang="en-US" sz="2000" dirty="0" smtClean="0"/>
              <a:t>professional horizon &amp; link with personal goals</a:t>
            </a:r>
          </a:p>
          <a:p>
            <a:pPr lvl="1"/>
            <a:r>
              <a:rPr lang="en-US" sz="1600" dirty="0" smtClean="0"/>
              <a:t>Understand </a:t>
            </a:r>
            <a:r>
              <a:rPr lang="en-US" sz="1600" dirty="0"/>
              <a:t>company </a:t>
            </a:r>
            <a:r>
              <a:rPr lang="en-US" sz="1600" dirty="0" smtClean="0"/>
              <a:t>strategy </a:t>
            </a:r>
            <a:r>
              <a:rPr lang="en-US" sz="1600" dirty="0"/>
              <a:t>&amp;</a:t>
            </a:r>
            <a:r>
              <a:rPr lang="en-US" sz="1600" dirty="0" smtClean="0"/>
              <a:t> business decisions</a:t>
            </a:r>
            <a:endParaRPr lang="en-US" sz="2000" dirty="0" smtClean="0"/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ecognize opportunities &amp; challenges for career advancement</a:t>
            </a:r>
          </a:p>
          <a:p>
            <a:pPr lvl="1"/>
            <a:r>
              <a:rPr lang="en-US" sz="1600" dirty="0" smtClean="0"/>
              <a:t>Develop key </a:t>
            </a:r>
            <a:r>
              <a:rPr lang="en-US" sz="1600" b="1" i="1" dirty="0" smtClean="0">
                <a:solidFill>
                  <a:srgbClr val="FF0000"/>
                </a:solidFill>
              </a:rPr>
              <a:t>mentor</a:t>
            </a:r>
            <a:r>
              <a:rPr lang="en-US" sz="1600" dirty="0" smtClean="0"/>
              <a:t> </a:t>
            </a:r>
            <a:r>
              <a:rPr lang="en-US" sz="1800" dirty="0" smtClean="0"/>
              <a:t>  </a:t>
            </a:r>
          </a:p>
          <a:p>
            <a:pPr lvl="1"/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00B0F0"/>
                </a:solidFill>
              </a:rPr>
              <a:t>“Soft” skills are as important as technical expertise, especially for AAs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6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"/>
            <a:ext cx="79248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R3. Break-out  </a:t>
            </a:r>
            <a:r>
              <a:rPr lang="en-US" sz="3200" b="1" dirty="0">
                <a:solidFill>
                  <a:srgbClr val="FFC000"/>
                </a:solidFill>
              </a:rPr>
              <a:t>D</a:t>
            </a:r>
            <a:r>
              <a:rPr lang="en-US" sz="3200" b="1" dirty="0" smtClean="0">
                <a:solidFill>
                  <a:srgbClr val="FFC000"/>
                </a:solidFill>
              </a:rPr>
              <a:t>ifferentiators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Professional</a:t>
            </a:r>
            <a:r>
              <a:rPr lang="en-US" sz="2600" dirty="0" smtClean="0"/>
              <a:t> </a:t>
            </a:r>
            <a:r>
              <a:rPr lang="en-US" sz="2600" dirty="0" smtClean="0"/>
              <a:t>excellence + </a:t>
            </a:r>
            <a:r>
              <a:rPr lang="en-US" sz="2600" b="1" i="1" dirty="0" smtClean="0">
                <a:solidFill>
                  <a:srgbClr val="FF0000"/>
                </a:solidFill>
              </a:rPr>
              <a:t>Business</a:t>
            </a:r>
            <a:r>
              <a:rPr lang="en-US" sz="2600" dirty="0" smtClean="0"/>
              <a:t> savviness</a:t>
            </a:r>
          </a:p>
          <a:p>
            <a:r>
              <a:rPr lang="en-US" sz="2600" dirty="0" smtClean="0"/>
              <a:t>Mastering </a:t>
            </a:r>
            <a:r>
              <a:rPr lang="en-US" sz="2600" b="1" i="1" dirty="0" smtClean="0">
                <a:solidFill>
                  <a:srgbClr val="FF0000"/>
                </a:solidFill>
              </a:rPr>
              <a:t>critical thinking </a:t>
            </a:r>
            <a:r>
              <a:rPr lang="en-US" sz="2600" dirty="0" smtClean="0"/>
              <a:t>methodology</a:t>
            </a:r>
          </a:p>
          <a:p>
            <a:pPr lvl="1"/>
            <a:r>
              <a:rPr lang="en-US" sz="2300" dirty="0" smtClean="0"/>
              <a:t>Big picture + logic </a:t>
            </a:r>
          </a:p>
          <a:p>
            <a:pPr lvl="1"/>
            <a:r>
              <a:rPr lang="en-US" sz="2300" dirty="0" smtClean="0"/>
              <a:t>System-level trade-off and optimization for best solution</a:t>
            </a:r>
          </a:p>
          <a:p>
            <a:r>
              <a:rPr lang="en-US" sz="2600" dirty="0" smtClean="0"/>
              <a:t>Some </a:t>
            </a:r>
            <a:r>
              <a:rPr lang="en-US" sz="2600" b="1" i="1" dirty="0" smtClean="0">
                <a:solidFill>
                  <a:srgbClr val="FF0000"/>
                </a:solidFill>
              </a:rPr>
              <a:t>preferred jobs </a:t>
            </a:r>
            <a:r>
              <a:rPr lang="en-US" sz="2600" dirty="0" smtClean="0"/>
              <a:t>to nurture career growth</a:t>
            </a:r>
          </a:p>
          <a:p>
            <a:pPr lvl="1"/>
            <a:r>
              <a:rPr lang="en-US" sz="2300" dirty="0"/>
              <a:t>E</a:t>
            </a:r>
            <a:r>
              <a:rPr lang="en-US" sz="2300" dirty="0" smtClean="0"/>
              <a:t>xperience in </a:t>
            </a:r>
          </a:p>
          <a:p>
            <a:pPr lvl="2"/>
            <a:r>
              <a:rPr lang="en-US" sz="2300" dirty="0" smtClean="0"/>
              <a:t>Technical Marketing / Sales</a:t>
            </a:r>
            <a:r>
              <a:rPr lang="en-US" sz="2300" dirty="0"/>
              <a:t>, Strategic </a:t>
            </a:r>
            <a:r>
              <a:rPr lang="en-US" sz="2300" dirty="0" smtClean="0"/>
              <a:t>Planning</a:t>
            </a:r>
            <a:r>
              <a:rPr lang="en-US" sz="2300" dirty="0"/>
              <a:t>, Production</a:t>
            </a:r>
          </a:p>
          <a:p>
            <a:pPr lvl="1"/>
            <a:r>
              <a:rPr lang="en-US" sz="2300" dirty="0" smtClean="0"/>
              <a:t>Training ground for senior management</a:t>
            </a:r>
          </a:p>
          <a:p>
            <a:pPr lvl="2"/>
            <a:r>
              <a:rPr lang="en-US" sz="2300" dirty="0" smtClean="0"/>
              <a:t>Project or Product Leader with </a:t>
            </a:r>
            <a:r>
              <a:rPr lang="en-US" sz="2300" b="1" i="1" dirty="0" smtClean="0">
                <a:solidFill>
                  <a:srgbClr val="FF0000"/>
                </a:solidFill>
              </a:rPr>
              <a:t>P/L</a:t>
            </a:r>
            <a:r>
              <a:rPr lang="en-US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smtClean="0"/>
              <a:t>responsibilities</a:t>
            </a:r>
          </a:p>
          <a:p>
            <a:r>
              <a:rPr lang="en-US" sz="2600" dirty="0" smtClean="0"/>
              <a:t>Build successful </a:t>
            </a:r>
            <a:r>
              <a:rPr lang="en-US" sz="2600" b="1" i="1" dirty="0" smtClean="0">
                <a:solidFill>
                  <a:srgbClr val="FF0000"/>
                </a:solidFill>
              </a:rPr>
              <a:t>track record </a:t>
            </a:r>
            <a:r>
              <a:rPr lang="en-US" sz="2600" dirty="0" smtClean="0"/>
              <a:t>and</a:t>
            </a:r>
            <a:r>
              <a:rPr lang="en-US" sz="2600" b="1" i="1" dirty="0" smtClean="0"/>
              <a:t> </a:t>
            </a:r>
            <a:r>
              <a:rPr lang="en-US" sz="2600" dirty="0" smtClean="0"/>
              <a:t>be </a:t>
            </a:r>
            <a:r>
              <a:rPr lang="en-US" sz="2600" b="1" i="1" dirty="0" smtClean="0">
                <a:solidFill>
                  <a:srgbClr val="FF0000"/>
                </a:solidFill>
              </a:rPr>
              <a:t>trusted</a:t>
            </a:r>
            <a:r>
              <a:rPr lang="en-US" sz="2600" dirty="0" smtClean="0"/>
              <a:t> by the </a:t>
            </a:r>
            <a:r>
              <a:rPr lang="en-US" sz="2600" b="1" dirty="0" smtClean="0"/>
              <a:t>decision making </a:t>
            </a:r>
            <a:r>
              <a:rPr lang="en-US" sz="2600" dirty="0" smtClean="0"/>
              <a:t>team</a:t>
            </a:r>
          </a:p>
          <a:p>
            <a:pPr marL="0" indent="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-------------------------------------------------------------------------------------------------------------------------------------------------------------------------</a:t>
            </a:r>
            <a:endParaRPr lang="en-US" sz="2900" b="1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900" b="1" dirty="0">
                <a:solidFill>
                  <a:srgbClr val="00B0F0"/>
                </a:solidFill>
              </a:rPr>
              <a:t>E</a:t>
            </a:r>
            <a:r>
              <a:rPr lang="en-US" sz="2900" b="1" dirty="0" smtClean="0">
                <a:solidFill>
                  <a:srgbClr val="00B0F0"/>
                </a:solidFill>
              </a:rPr>
              <a:t>mployer should provide training opportunity for the “high potentials”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443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924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Summary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066800"/>
            <a:ext cx="7924800" cy="4114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Use</a:t>
            </a:r>
            <a:r>
              <a:rPr lang="en-US" sz="2000" b="1" i="1" dirty="0" smtClean="0">
                <a:solidFill>
                  <a:srgbClr val="FF0000"/>
                </a:solidFill>
              </a:rPr>
              <a:t> Critical thinking </a:t>
            </a:r>
            <a:r>
              <a:rPr lang="en-US" sz="2000" dirty="0" smtClean="0"/>
              <a:t>for your own career:</a:t>
            </a:r>
          </a:p>
          <a:p>
            <a:pPr lvl="1"/>
            <a:r>
              <a:rPr lang="en-US" sz="2000" dirty="0"/>
              <a:t>K</a:t>
            </a:r>
            <a:r>
              <a:rPr lang="en-US" sz="2000" dirty="0" smtClean="0"/>
              <a:t>now yourself: strengths and weaknesses</a:t>
            </a:r>
          </a:p>
          <a:p>
            <a:pPr lvl="1"/>
            <a:r>
              <a:rPr lang="en-US" sz="1800" dirty="0" smtClean="0"/>
              <a:t>Asses your situation</a:t>
            </a:r>
          </a:p>
          <a:p>
            <a:pPr lvl="2"/>
            <a:r>
              <a:rPr lang="en-US" sz="1800" dirty="0" smtClean="0"/>
              <a:t>What is the ideal job for me?  Am I on the right track?</a:t>
            </a:r>
          </a:p>
          <a:p>
            <a:pPr lvl="2"/>
            <a:r>
              <a:rPr lang="en-US" sz="1800" dirty="0" smtClean="0"/>
              <a:t>If yes, what are the next steps that I should take?</a:t>
            </a:r>
          </a:p>
          <a:p>
            <a:pPr lvl="2"/>
            <a:r>
              <a:rPr lang="en-US" sz="1800" dirty="0" smtClean="0"/>
              <a:t>If no, what are the options? Is it realistic to pursue them?</a:t>
            </a:r>
          </a:p>
          <a:p>
            <a:r>
              <a:rPr lang="en-US" sz="2000" dirty="0" smtClean="0"/>
              <a:t>Realize that there is </a:t>
            </a:r>
            <a:r>
              <a:rPr lang="en-US" sz="2000" b="1" dirty="0" smtClean="0"/>
              <a:t>an </a:t>
            </a:r>
            <a:r>
              <a:rPr lang="en-US" sz="2000" b="1" i="1" dirty="0" smtClean="0">
                <a:solidFill>
                  <a:srgbClr val="FF0000"/>
                </a:solidFill>
              </a:rPr>
              <a:t>optimum position, or balance in one’s life and career</a:t>
            </a:r>
            <a:r>
              <a:rPr lang="en-US" sz="2000" dirty="0" smtClean="0"/>
              <a:t>, and they are different for each individual.</a:t>
            </a:r>
          </a:p>
          <a:p>
            <a:pPr marL="0" indent="0">
              <a:buNone/>
            </a:pPr>
            <a:r>
              <a:rPr lang="en-US" sz="2000" dirty="0" smtClean="0"/>
              <a:t>---------------------------------------------------------------------------------------------------------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b="1" dirty="0"/>
              <a:t>L</a:t>
            </a:r>
            <a:r>
              <a:rPr lang="en-US" sz="2000" b="1" dirty="0" smtClean="0"/>
              <a:t>ook for </a:t>
            </a:r>
            <a:r>
              <a:rPr lang="en-US" sz="2000" b="1" dirty="0" smtClean="0">
                <a:solidFill>
                  <a:srgbClr val="FF0000"/>
                </a:solidFill>
              </a:rPr>
              <a:t>win-win solution</a:t>
            </a:r>
            <a:r>
              <a:rPr lang="en-US" sz="2000" b="1" dirty="0" smtClean="0"/>
              <a:t>: </a:t>
            </a: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00B0F0"/>
                </a:solidFill>
              </a:rPr>
              <a:t>Your career satisfaction (happy &amp; productive) and company success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!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612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3277</TotalTime>
  <Words>1129</Words>
  <Application>Microsoft Office PowerPoint</Application>
  <PresentationFormat>On-screen Show (4:3)</PresentationFormat>
  <Paragraphs>125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Horizon</vt:lpstr>
      <vt:lpstr>From a Researcher to CEO   - My experience as a first generation Asian-American Engineer</vt:lpstr>
      <vt:lpstr>Outline</vt:lpstr>
      <vt:lpstr>Diversity</vt:lpstr>
      <vt:lpstr>My career  (A mixture of technology &amp; business)</vt:lpstr>
      <vt:lpstr>two perspectives ON Career Growth</vt:lpstr>
      <vt:lpstr>R1: Basics for career Success</vt:lpstr>
      <vt:lpstr>R2. Improve “Soft” skills</vt:lpstr>
      <vt:lpstr>R3. Break-out  Differentiators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a Researcher to CEO: - My experience as a first generation Asian-American</dc:title>
  <dc:creator>derekrsc</dc:creator>
  <cp:lastModifiedBy>derekrsc</cp:lastModifiedBy>
  <cp:revision>79</cp:revision>
  <dcterms:created xsi:type="dcterms:W3CDTF">2015-03-30T05:11:48Z</dcterms:created>
  <dcterms:modified xsi:type="dcterms:W3CDTF">2015-05-22T07:20:26Z</dcterms:modified>
</cp:coreProperties>
</file>